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68" r:id="rId3"/>
    <p:sldId id="480" r:id="rId5"/>
    <p:sldId id="469" r:id="rId6"/>
    <p:sldId id="470" r:id="rId7"/>
    <p:sldId id="476" r:id="rId8"/>
    <p:sldId id="500" r:id="rId9"/>
    <p:sldId id="504" r:id="rId10"/>
    <p:sldId id="503" r:id="rId11"/>
    <p:sldId id="505" r:id="rId12"/>
    <p:sldId id="506" r:id="rId13"/>
    <p:sldId id="507" r:id="rId14"/>
    <p:sldId id="497" r:id="rId15"/>
    <p:sldId id="499" r:id="rId16"/>
    <p:sldId id="400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>
      <p:cViewPr varScale="1">
        <p:scale>
          <a:sx n="78" d="100"/>
          <a:sy n="78" d="100"/>
        </p:scale>
        <p:origin x="123" y="39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435" y="2132965"/>
            <a:ext cx="11259185" cy="2871470"/>
          </a:xfrm>
        </p:spPr>
        <p:txBody>
          <a:bodyPr>
            <a:normAutofit fontScale="90000"/>
          </a:bodyPr>
          <a:lstStyle/>
          <a:p>
            <a:pPr algn="r"/>
            <a:br>
              <a:rPr lang="en-US" sz="7200" b="1" dirty="0" smtClean="0">
                <a:latin typeface="Arial Rounded MT Bold" panose="020F0704030504030204" pitchFamily="34" charset="0"/>
              </a:rPr>
            </a:br>
            <a:br>
              <a:rPr lang="en-US" sz="7200" b="1" dirty="0" smtClean="0">
                <a:latin typeface="Arial Rounded MT Bold" panose="020F0704030504030204" pitchFamily="34" charset="0"/>
              </a:rPr>
            </a:br>
            <a:br>
              <a:rPr lang="en-US" sz="7200" b="1" dirty="0" smtClean="0">
                <a:latin typeface="Arial Rounded MT Bold" panose="020F0704030504030204" pitchFamily="34" charset="0"/>
              </a:rPr>
            </a:br>
            <a:r>
              <a:rPr lang="en-US" sz="5555" b="1" dirty="0" smtClean="0">
                <a:latin typeface="Arial Rounded MT Bold" panose="020F0704030504030204" pitchFamily="34" charset="0"/>
              </a:rPr>
              <a:t>PERTANGGUNGJAWABAN DANA PENELITIAN</a:t>
            </a:r>
            <a:r>
              <a:rPr lang="en-US" sz="7200" b="1" dirty="0" smtClean="0">
                <a:latin typeface="Arial Rounded MT Bold" panose="020F0704030504030204" pitchFamily="34" charset="0"/>
              </a:rPr>
              <a:t>  </a:t>
            </a:r>
            <a:br>
              <a:rPr lang="en-US" sz="4800" b="1" dirty="0" smtClean="0">
                <a:latin typeface="Arial Rounded MT Bold" panose="020F0704030504030204" pitchFamily="34" charset="0"/>
              </a:rPr>
            </a:br>
            <a:br>
              <a:rPr lang="en-US" sz="4800" b="1" dirty="0" smtClean="0">
                <a:latin typeface="Arial Rounded MT Bold" panose="020F0704030504030204" pitchFamily="34" charset="0"/>
              </a:rPr>
            </a:br>
            <a:r>
              <a:rPr lang="en-US" sz="4800" b="1" dirty="0" smtClean="0">
                <a:latin typeface="Arial Rounded MT Bold" panose="020F0704030504030204" pitchFamily="34" charset="0"/>
              </a:rPr>
              <a:t>  </a:t>
            </a:r>
            <a:br>
              <a:rPr lang="en-US" sz="4800" b="1" dirty="0" smtClean="0">
                <a:latin typeface="Arial Rounded MT Bold" panose="020F0704030504030204" pitchFamily="34" charset="0"/>
              </a:rPr>
            </a:br>
            <a:r>
              <a:rPr lang="en-US" sz="4800" b="1" dirty="0" smtClean="0">
                <a:latin typeface="Arial Rounded MT Bold" panose="020F0704030504030204" pitchFamily="34" charset="0"/>
              </a:rPr>
              <a:t>UNIVERSITAS SEBELAS MARET</a:t>
            </a:r>
            <a:endParaRPr lang="en-US" sz="4800" b="1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Arti Logo UNS - Universitas Sebelas Mar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1727"/>
            <a:ext cx="981843" cy="9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Merdeka Belajar Kampus Merdeka Program&quot; (MBKM) - Jurusan Teknik Indust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4" name="AutoShape 6" descr="Merdeka Belajar Kampus Merdeka Program&quot; (MBKM) - Jurusan Teknik Industr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pic>
        <p:nvPicPr>
          <p:cNvPr id="1032" name="Picture 8" descr="Kampus Merdeka - Institut Teknologi Sepuluh Nop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948" y="548680"/>
            <a:ext cx="1197869" cy="6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Table 3"/>
          <p:cNvGraphicFramePr/>
          <p:nvPr/>
        </p:nvGraphicFramePr>
        <p:xfrm>
          <a:off x="0" y="67945"/>
          <a:ext cx="12145010" cy="624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070"/>
                <a:gridCol w="2449195"/>
                <a:gridCol w="2446655"/>
                <a:gridCol w="2449830"/>
                <a:gridCol w="2334260"/>
              </a:tblGrid>
              <a:tr h="30226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charset="0"/>
                        </a:rPr>
                        <a:t>Jenis Pengadaan</a:t>
                      </a:r>
                      <a:endParaRPr lang="en-US" sz="16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charset="0"/>
                        </a:rPr>
                        <a:t>0 s.d 10 jt</a:t>
                      </a:r>
                      <a:endParaRPr lang="en-US" sz="16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charset="0"/>
                        </a:rPr>
                        <a:t>&gt; 10 jt s.d 50 jt</a:t>
                      </a:r>
                      <a:endParaRPr lang="en-US" sz="16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charset="0"/>
                        </a:rPr>
                        <a:t>&gt; 50 jt s.d 500 jt</a:t>
                      </a:r>
                      <a:endParaRPr lang="en-US" sz="16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 charset="0"/>
                        </a:rPr>
                        <a:t>&gt; 500 jt</a:t>
                      </a:r>
                      <a:endParaRPr lang="en-US" sz="16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BC"/>
                    </a:solidFill>
                  </a:tcPr>
                </a:tc>
              </a:tr>
              <a:tr h="3937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 charset="0"/>
                        </a:rPr>
                        <a:t>Barang</a:t>
                      </a:r>
                      <a:endParaRPr lang="en-US" sz="11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Bukti Pembayaran (Nota, Struk)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Kuitansi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SPK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Surat Perjanjian (Kontrak)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</a:tr>
              <a:tr h="3937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 charset="0"/>
                        </a:rPr>
                        <a:t>Jasa Non Konsultansi</a:t>
                      </a:r>
                      <a:endParaRPr lang="en-US" sz="11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Bukti Pembayaran (Nota, Struk)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Kuitansi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SPK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Surat Perjanjian (Kontrak)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</a:tr>
              <a:tr h="3937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 charset="0"/>
                        </a:rPr>
                        <a:t>Jasa Konsultansi</a:t>
                      </a:r>
                      <a:endParaRPr lang="en-US" sz="11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Bukti Pembayaran (Nota, Struk)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Kuitansi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SPK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Surat Perjanjian (Kontrak)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</a:tr>
              <a:tr h="39370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latin typeface="Calibri" charset="0"/>
                        </a:rPr>
                        <a:t>Jasa Konstruksi</a:t>
                      </a:r>
                      <a:endParaRPr lang="en-US" sz="11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Bukti Pembayaran (Nota, Struk)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Kuitansi - Non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SPK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Surat Perjanjian (Kontrak) - Wajib DPT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</a:tr>
              <a:tr h="311785">
                <a:tc>
                  <a:txBody>
                    <a:bodyPr/>
                    <a:p>
                      <a:pPr indent="0" algn="r">
                        <a:buNone/>
                      </a:pPr>
                      <a:endParaRPr lang="en-US" sz="11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055">
                <a:tc>
                  <a:txBody>
                    <a:bodyPr/>
                    <a:p>
                      <a:pPr indent="0" algn="r">
                        <a:buNone/>
                      </a:pPr>
                      <a:endParaRPr lang="en-US" sz="11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06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Bukti Pembayaran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Surat Pesanan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Dokumen Pengadaan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Dokumen Pemilihan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58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Kuitansi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Surat Kesanggupan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Penawaran dari Penyedia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Penawaran dari Penyedia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06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SPBy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Inovice dari Penyedia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SPK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Surat Perjanjian 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Kuitansi 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BAPP, BAST, BA Pembayaran, SPP-LS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SPMK atau SPP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SPBy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Kuitansi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BAPP, BAST, BA Pembayaran, SPP-LS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Ringkasan SPK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Kuitansi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Faktur Pajak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Ringkasan Kontrak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NPWP, NIB, Referensi Bank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Faktur Pajak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74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/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HPS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NPWP, NIB, Referensi Bank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485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SPBy (nilai pengadaan sampai 200jt)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Calibri" charset="0"/>
                        </a:rPr>
                        <a:t>- HPS</a:t>
                      </a: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060"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sz="1100" b="0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charset="0"/>
                        </a:rPr>
                        <a:t>Pelaksana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charset="0"/>
                        </a:rPr>
                        <a:t>PPK Unit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charset="0"/>
                        </a:rPr>
                        <a:t>Pejabat Pengadaan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charset="0"/>
                        </a:rPr>
                        <a:t>Pejabat Pengadaan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Calibri" charset="0"/>
                        </a:rPr>
                        <a:t>PPK UKPBJ</a:t>
                      </a:r>
                      <a:endParaRPr lang="en-US" sz="1400" b="1">
                        <a:solidFill>
                          <a:srgbClr val="000000"/>
                        </a:solidFill>
                        <a:latin typeface="Calibri" charset="0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573780" y="1988820"/>
            <a:ext cx="350520" cy="5772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806440" y="2006600"/>
            <a:ext cx="365125" cy="5422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8409940" y="1917065"/>
            <a:ext cx="365125" cy="6578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774680" y="1988820"/>
            <a:ext cx="418465" cy="5721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/>
              <a:t>Pajak-Pajak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45" y="1905000"/>
            <a:ext cx="10807700" cy="4187190"/>
          </a:xfrm>
        </p:spPr>
        <p:txBody>
          <a:bodyPr>
            <a:normAutofit fontScale="70000"/>
          </a:bodyPr>
          <a:p>
            <a:r>
              <a:rPr lang="en-US" sz="2400"/>
              <a:t>Penggunaaan Meterai : Rp5.000.000,- keatas</a:t>
            </a:r>
            <a:endParaRPr lang="en-US" sz="2400"/>
          </a:p>
          <a:p>
            <a:r>
              <a:rPr lang="en-US" sz="2400">
                <a:sym typeface="+mn-ea"/>
              </a:rPr>
              <a:t>Honor Narasumber 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PPh 5 % (Ber NPWP)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PPh 6 % (Tidak Ber NPWP)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PPh 20 % (Subjek Pajak Orang Asing)</a:t>
            </a:r>
            <a:endParaRPr lang="en-US" sz="2400"/>
          </a:p>
          <a:p>
            <a:pPr lvl="1"/>
            <a:r>
              <a:rPr lang="en-US" sz="2400">
                <a:sym typeface="+mn-ea"/>
              </a:rPr>
              <a:t>Pajak Jasa</a:t>
            </a:r>
            <a:endParaRPr lang="en-US" sz="2400"/>
          </a:p>
          <a:p>
            <a:r>
              <a:rPr lang="en-US" sz="2400"/>
              <a:t>Pajak Jasa </a:t>
            </a:r>
            <a:endParaRPr lang="en-US" sz="2400"/>
          </a:p>
          <a:p>
            <a:pPr lvl="1"/>
            <a:r>
              <a:rPr lang="en-US" sz="2400"/>
              <a:t>PPh pasal 23 2 % (Ber NWP)</a:t>
            </a:r>
            <a:endParaRPr lang="en-US" sz="2400"/>
          </a:p>
          <a:p>
            <a:pPr lvl="1"/>
            <a:r>
              <a:rPr lang="en-US" sz="2400"/>
              <a:t>PPh pasal 23 4 % (Tdk ber NPWP)</a:t>
            </a:r>
            <a:endParaRPr lang="en-US" sz="2400"/>
          </a:p>
          <a:p>
            <a:pPr marL="320040" lvl="1" indent="0">
              <a:buNone/>
            </a:pPr>
            <a:endParaRPr lang="en-US" sz="2400"/>
          </a:p>
          <a:p>
            <a:pPr marL="320040" lvl="1" indent="0">
              <a:buNone/>
            </a:pPr>
            <a:r>
              <a:rPr lang="en-US" sz="2400" b="1"/>
              <a:t>Transaksi Pengadaan Barang/Jasa dengan yang ber PKP, harus disertai Faktur Pajak</a:t>
            </a:r>
            <a:endParaRPr lang="en-US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Poin-Poin Pertanggungjawaban Dana Penelitian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Pengeluaran </a:t>
            </a:r>
            <a:r>
              <a:rPr lang="en-US" b="1"/>
              <a:t>harus</a:t>
            </a:r>
            <a:r>
              <a:rPr lang="en-US"/>
              <a:t> dalam range/jangka waktu Kontrak</a:t>
            </a:r>
            <a:endParaRPr lang="en-US"/>
          </a:p>
          <a:p>
            <a:r>
              <a:rPr lang="en-US"/>
              <a:t>SPj dibuat sesuai ketentuan dalam Peraturan Rektor dan Pedoman Pertanggungjawaban Dana Penelitian</a:t>
            </a:r>
            <a:endParaRPr lang="en-US"/>
          </a:p>
          <a:p>
            <a:r>
              <a:rPr lang="en-US">
                <a:sym typeface="+mn-ea"/>
              </a:rPr>
              <a:t>Dibuat Rekap/Rincian Belanja sesuai pengeluaran Dana</a:t>
            </a:r>
            <a:endParaRPr lang="en-US"/>
          </a:p>
          <a:p>
            <a:r>
              <a:rPr lang="en-US"/>
              <a:t>Pajak Disetor sesuai ketentuan</a:t>
            </a:r>
            <a:endParaRPr lang="en-US"/>
          </a:p>
          <a:p>
            <a:r>
              <a:rPr lang="en-US"/>
              <a:t>Kelengkapan Daftar Hadir/Undangan/Rundown Acara/Tanda Terima</a:t>
            </a:r>
            <a:endParaRPr lang="en-US"/>
          </a:p>
          <a:p>
            <a:r>
              <a:rPr lang="en-US"/>
              <a:t>Tanda Terima Penyerahan Seminar Kit (Apabila Ada)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Poin-Poin Pertanggungjawaban Dana Penelitian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Bukti Pengeluaran diberi nomor urut dan tanggal pengeluaran</a:t>
            </a:r>
            <a:endParaRPr lang="en-US"/>
          </a:p>
          <a:p>
            <a:r>
              <a:rPr lang="en-US"/>
              <a:t>SPJ disusun secara urut untuk memudahkan apabila ada pemeriksaan</a:t>
            </a:r>
            <a:endParaRPr lang="en-US"/>
          </a:p>
          <a:p>
            <a:r>
              <a:rPr lang="en-US"/>
              <a:t>Saldo dana segera dikembalikan ke Rekening Rektor (Apabila ada sisa)</a:t>
            </a:r>
            <a:endParaRPr lang="en-US"/>
          </a:p>
          <a:p>
            <a:r>
              <a:rPr lang="en-US"/>
              <a:t>SPj</a:t>
            </a:r>
            <a:r>
              <a:rPr lang="en-US" b="1"/>
              <a:t> Lengkap, Sah, dan Benar</a:t>
            </a:r>
            <a:endParaRPr lang="en-US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061" y="357283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err="1">
                <a:latin typeface="Freestyle Script" pitchFamily="66" charset="0"/>
              </a:rPr>
              <a:t>Terima</a:t>
            </a:r>
            <a:r>
              <a:rPr lang="en-US" sz="9600" b="1" dirty="0">
                <a:latin typeface="Freestyle Script" pitchFamily="66" charset="0"/>
              </a:rPr>
              <a:t> </a:t>
            </a:r>
            <a:r>
              <a:rPr lang="en-US" sz="9600" b="1" dirty="0" err="1">
                <a:latin typeface="Freestyle Script" pitchFamily="66" charset="0"/>
              </a:rPr>
              <a:t>Kasih</a:t>
            </a:r>
            <a:endParaRPr lang="en-US" sz="9600" b="1" dirty="0">
              <a:latin typeface="Freestyle Script" pitchFamily="66" charset="0"/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70404" y="775243"/>
            <a:ext cx="5365402" cy="6081865"/>
            <a:chOff x="3394037" y="765862"/>
            <a:chExt cx="4555865" cy="608344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Parallelogram 6"/>
            <p:cNvSpPr/>
            <p:nvPr/>
          </p:nvSpPr>
          <p:spPr>
            <a:xfrm>
              <a:off x="5744584" y="765862"/>
              <a:ext cx="2205318" cy="6083449"/>
            </a:xfrm>
            <a:prstGeom prst="parallelogram">
              <a:avLst>
                <a:gd name="adj" fmla="val 920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prstClr val="white"/>
                </a:solidFill>
              </a:endParaRPr>
            </a:p>
          </p:txBody>
        </p:sp>
        <p:sp>
          <p:nvSpPr>
            <p:cNvPr id="6" name="Parallelogram 5"/>
            <p:cNvSpPr/>
            <p:nvPr/>
          </p:nvSpPr>
          <p:spPr>
            <a:xfrm>
              <a:off x="3394037" y="765862"/>
              <a:ext cx="4346090" cy="6083449"/>
            </a:xfrm>
            <a:prstGeom prst="parallelogram">
              <a:avLst>
                <a:gd name="adj" fmla="val 469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prstClr val="white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417" y="648383"/>
            <a:ext cx="5622790" cy="87985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A6B2"/>
                </a:solidFill>
                <a:latin typeface="Arial Black" panose="020B0A04020102020204" pitchFamily="34" charset="0"/>
              </a:rPr>
              <a:t>DANA UNS</a:t>
            </a:r>
            <a:endParaRPr lang="id-ID" dirty="0">
              <a:solidFill>
                <a:srgbClr val="00A6B2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F075-AFA7-4CF9-82D3-6598F123091A}" type="slidenum">
              <a:rPr lang="id-ID" smtClean="0">
                <a:solidFill>
                  <a:prstClr val="black">
                    <a:tint val="75000"/>
                  </a:prstClr>
                </a:solidFill>
              </a:rPr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63860" y="1528237"/>
            <a:ext cx="6395760" cy="151391"/>
          </a:xfrm>
          <a:prstGeom prst="flowChartProces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800">
              <a:solidFill>
                <a:prstClr val="white"/>
              </a:solidFill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7095682" y="1363195"/>
            <a:ext cx="3814702" cy="2552809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800" dirty="0" err="1"/>
              <a:t>dikelola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tertib</a:t>
            </a:r>
            <a:r>
              <a:rPr lang="en-US" sz="2800" dirty="0"/>
              <a:t>, </a:t>
            </a:r>
            <a:r>
              <a:rPr lang="en-US" sz="2800" dirty="0" err="1"/>
              <a:t>transparan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akuntabel</a:t>
            </a:r>
            <a:r>
              <a:rPr lang="en-US" sz="1800" dirty="0"/>
              <a:t>.</a:t>
            </a:r>
            <a:endParaRPr lang="en-GB" sz="1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26460" y="253320"/>
            <a:ext cx="5601647" cy="1025590"/>
            <a:chOff x="271408" y="2238828"/>
            <a:chExt cx="5603106" cy="1431271"/>
          </a:xfrm>
        </p:grpSpPr>
        <p:sp>
          <p:nvSpPr>
            <p:cNvPr id="22" name="Flowchart: Process 8"/>
            <p:cNvSpPr/>
            <p:nvPr/>
          </p:nvSpPr>
          <p:spPr>
            <a:xfrm>
              <a:off x="420387" y="2260847"/>
              <a:ext cx="5454127" cy="140925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0 h 10000"/>
                <a:gd name="connsiteX0-1" fmla="*/ 0 w 10000"/>
                <a:gd name="connsiteY0-2" fmla="*/ 0 h 10000"/>
                <a:gd name="connsiteX1-3" fmla="*/ 10000 w 10000"/>
                <a:gd name="connsiteY1-4" fmla="*/ 0 h 10000"/>
                <a:gd name="connsiteX2-5" fmla="*/ 8304 w 10000"/>
                <a:gd name="connsiteY2-6" fmla="*/ 10000 h 10000"/>
                <a:gd name="connsiteX3-7" fmla="*/ 0 w 10000"/>
                <a:gd name="connsiteY3-8" fmla="*/ 10000 h 10000"/>
                <a:gd name="connsiteX4-9" fmla="*/ 0 w 10000"/>
                <a:gd name="connsiteY4-10" fmla="*/ 0 h 1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8304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B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1408" y="2338931"/>
              <a:ext cx="4533226" cy="1159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i="1" dirty="0" err="1">
                  <a:solidFill>
                    <a:prstClr val="white"/>
                  </a:solidFill>
                </a:rPr>
                <a:t>Asas</a:t>
              </a:r>
              <a:r>
                <a:rPr lang="en-GB" sz="2800" b="1" i="1" dirty="0">
                  <a:solidFill>
                    <a:prstClr val="white"/>
                  </a:solidFill>
                </a:rPr>
                <a:t> </a:t>
              </a:r>
              <a:r>
                <a:rPr lang="en-GB" sz="2800" b="1" i="1" dirty="0" err="1" smtClean="0">
                  <a:solidFill>
                    <a:prstClr val="white"/>
                  </a:solidFill>
                </a:rPr>
                <a:t>Umum</a:t>
              </a:r>
              <a:endParaRPr lang="en-GB" sz="2800" b="1" i="1" dirty="0" smtClean="0">
                <a:solidFill>
                  <a:prstClr val="white"/>
                </a:solidFill>
              </a:endParaRPr>
            </a:p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(</a:t>
              </a:r>
              <a:r>
                <a:rPr lang="en-GB" sz="2000" dirty="0" err="1">
                  <a:solidFill>
                    <a:schemeClr val="bg1"/>
                  </a:solidFill>
                </a:rPr>
                <a:t>Peraturan</a:t>
              </a:r>
              <a:r>
                <a:rPr lang="en-GB" sz="2000" dirty="0">
                  <a:solidFill>
                    <a:schemeClr val="bg1"/>
                  </a:solidFill>
                </a:rPr>
                <a:t> </a:t>
              </a:r>
              <a:r>
                <a:rPr lang="en-GB" sz="2000" dirty="0" err="1">
                  <a:solidFill>
                    <a:schemeClr val="bg1"/>
                  </a:solidFill>
                </a:rPr>
                <a:t>Rektor</a:t>
              </a:r>
              <a:r>
                <a:rPr lang="en-GB" sz="2000" dirty="0">
                  <a:solidFill>
                    <a:schemeClr val="bg1"/>
                  </a:solidFill>
                </a:rPr>
                <a:t> No 70 2021)</a:t>
              </a:r>
              <a:endParaRPr lang="id-ID" sz="2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042548" y="2238828"/>
              <a:ext cx="360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6165" y="2003478"/>
            <a:ext cx="5297949" cy="1384634"/>
            <a:chOff x="103219" y="966711"/>
            <a:chExt cx="5299329" cy="1932340"/>
          </a:xfrm>
        </p:grpSpPr>
        <p:sp>
          <p:nvSpPr>
            <p:cNvPr id="17" name="TextBox 16"/>
            <p:cNvSpPr txBox="1"/>
            <p:nvPr/>
          </p:nvSpPr>
          <p:spPr>
            <a:xfrm>
              <a:off x="103219" y="966711"/>
              <a:ext cx="4384247" cy="1932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Tx/>
                <a:buChar char="-"/>
              </a:pPr>
              <a:r>
                <a:rPr lang="en-GB" sz="2800" b="1" i="1" dirty="0"/>
                <a:t>Dana </a:t>
              </a:r>
              <a:r>
                <a:rPr lang="en-GB" sz="2800" b="1" i="1" dirty="0" err="1"/>
                <a:t>dari</a:t>
              </a:r>
              <a:r>
                <a:rPr lang="en-GB" sz="2800" b="1" i="1" dirty="0"/>
                <a:t> APBN (Rupiah </a:t>
              </a:r>
              <a:r>
                <a:rPr lang="en-GB" sz="2800" b="1" i="1" dirty="0" err="1"/>
                <a:t>Murni</a:t>
              </a:r>
              <a:r>
                <a:rPr lang="en-GB" sz="2800" b="1" i="1" dirty="0"/>
                <a:t>)</a:t>
              </a:r>
              <a:endParaRPr lang="en-GB" sz="2800" b="1" i="1" dirty="0"/>
            </a:p>
            <a:p>
              <a:pPr marL="457200" indent="-457200">
                <a:buFontTx/>
                <a:buChar char="-"/>
              </a:pPr>
              <a:r>
                <a:rPr lang="en-GB" sz="2800" b="1" i="1" dirty="0"/>
                <a:t>Dana </a:t>
              </a:r>
              <a:r>
                <a:rPr lang="en-GB" sz="2800" b="1" i="1" dirty="0" err="1"/>
                <a:t>selain</a:t>
              </a:r>
              <a:r>
                <a:rPr lang="en-GB" sz="2800" b="1" i="1" dirty="0"/>
                <a:t> APBN </a:t>
              </a:r>
              <a:endParaRPr lang="id-ID" sz="2800" b="1" i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042548" y="2238828"/>
              <a:ext cx="360000" cy="3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1800">
                <a:solidFill>
                  <a:prstClr val="white"/>
                </a:solidFill>
              </a:endParaRPr>
            </a:p>
          </p:txBody>
        </p:sp>
      </p:grpSp>
      <p:sp>
        <p:nvSpPr>
          <p:cNvPr id="9" name="Right Arrow 8"/>
          <p:cNvSpPr/>
          <p:nvPr/>
        </p:nvSpPr>
        <p:spPr>
          <a:xfrm>
            <a:off x="1624682" y="4696165"/>
            <a:ext cx="4104526" cy="1422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tx1"/>
                </a:solidFill>
              </a:rPr>
              <a:t>PRINSIP PERTANGGUNGJAWABAN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28037" y="4439071"/>
            <a:ext cx="5877830" cy="224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/>
              <a:t>efektif</a:t>
            </a:r>
            <a:r>
              <a:rPr lang="en-US" sz="2800" dirty="0"/>
              <a:t>;</a:t>
            </a: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efisien</a:t>
            </a:r>
            <a:r>
              <a:rPr lang="en-US" sz="2800" dirty="0"/>
              <a:t>;</a:t>
            </a: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ekonomis</a:t>
            </a:r>
            <a:r>
              <a:rPr lang="en-US" sz="2800" dirty="0"/>
              <a:t>; </a:t>
            </a:r>
            <a:r>
              <a:rPr lang="en-US" sz="2800" dirty="0" err="1"/>
              <a:t>dan</a:t>
            </a:r>
            <a:endParaRPr lang="en-GB" sz="2800" dirty="0"/>
          </a:p>
          <a:p>
            <a:pPr marL="285750" indent="-285750">
              <a:buFontTx/>
              <a:buChar char="-"/>
            </a:pPr>
            <a:r>
              <a:rPr lang="en-US" sz="2800" dirty="0" err="1"/>
              <a:t>taat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.</a:t>
            </a:r>
            <a:endParaRPr lang="en-GB" sz="2800" dirty="0"/>
          </a:p>
        </p:txBody>
      </p:sp>
      <p:pic>
        <p:nvPicPr>
          <p:cNvPr id="18" name="Picture 2" descr="Arti Logo UNS - Universitas Sebelas Mar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1" y="275426"/>
            <a:ext cx="981843" cy="9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Kampus Merdeka - Institut Teknologi Sepuluh Nop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238" y="392379"/>
            <a:ext cx="1197869" cy="6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9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13892" y="2205380"/>
            <a:ext cx="10081120" cy="32990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GB" sz="4800" dirty="0" err="1" smtClean="0"/>
              <a:t>Peraturan</a:t>
            </a:r>
            <a:r>
              <a:rPr lang="en-GB" sz="4800" dirty="0" smtClean="0"/>
              <a:t> </a:t>
            </a:r>
            <a:r>
              <a:rPr lang="en-GB" sz="4800" dirty="0" err="1" smtClean="0"/>
              <a:t>Rektor</a:t>
            </a:r>
            <a:r>
              <a:rPr lang="en-GB" sz="4800" dirty="0" smtClean="0"/>
              <a:t> </a:t>
            </a:r>
            <a:r>
              <a:rPr lang="en-GB" sz="4800" dirty="0" err="1" smtClean="0"/>
              <a:t>Nomor</a:t>
            </a:r>
            <a:r>
              <a:rPr lang="en-GB" sz="4800" dirty="0" smtClean="0"/>
              <a:t> </a:t>
            </a:r>
            <a:br>
              <a:rPr lang="en-GB" sz="4800" dirty="0" smtClean="0"/>
            </a:br>
            <a:r>
              <a:rPr lang="en-GB" sz="4800" dirty="0" smtClean="0"/>
              <a:t>44 </a:t>
            </a:r>
            <a:r>
              <a:rPr lang="en-GB" sz="4800" dirty="0" err="1" smtClean="0"/>
              <a:t>Tahun</a:t>
            </a:r>
            <a:r>
              <a:rPr lang="en-GB" sz="4800" dirty="0" smtClean="0"/>
              <a:t> 2022</a:t>
            </a:r>
            <a:br>
              <a:rPr lang="en-GB" sz="4800" dirty="0" smtClean="0"/>
            </a:br>
            <a:r>
              <a:rPr lang="en-GB" sz="4800" dirty="0" err="1" smtClean="0"/>
              <a:t>Tentang</a:t>
            </a:r>
            <a:br>
              <a:rPr lang="en-GB" sz="4800" dirty="0" err="1" smtClean="0"/>
            </a:br>
            <a:br>
              <a:rPr lang="en-GB" sz="4800" dirty="0" smtClean="0"/>
            </a:br>
            <a:r>
              <a:rPr lang="en-GB" sz="4800" dirty="0" smtClean="0"/>
              <a:t>PEDOMAN PERTANGGUNGJAWABAN PENGELOLAAN DANA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3" name="Picture 2" descr="Arti Logo UNS - Universitas Sebelas Mar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1727"/>
            <a:ext cx="981843" cy="9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Kampus Merdeka - Institut Teknologi Sepuluh Nop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948" y="548680"/>
            <a:ext cx="1197869" cy="6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TUJUAN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804" y="1905000"/>
            <a:ext cx="10044610" cy="3697465"/>
          </a:xfrm>
        </p:spPr>
        <p:txBody>
          <a:bodyPr>
            <a:normAutofit fontScale="92500" lnSpcReduction="10000"/>
          </a:bodyPr>
          <a:lstStyle/>
          <a:p>
            <a:pPr marL="179705" lvl="6" indent="-179705"/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pedoman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Unit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mempertanggungjawabkan</a:t>
            </a:r>
            <a:r>
              <a:rPr lang="en-US" sz="2800" dirty="0"/>
              <a:t> dana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.</a:t>
            </a:r>
            <a:endParaRPr lang="en-GB" sz="2800" dirty="0"/>
          </a:p>
          <a:p>
            <a:pPr marL="228600" lvl="6"/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pengajuan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dana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dana </a:t>
            </a:r>
            <a:endParaRPr lang="en-GB" sz="2800" dirty="0"/>
          </a:p>
          <a:p>
            <a:pPr marL="228600" lvl="6"/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unsur</a:t>
            </a:r>
            <a:r>
              <a:rPr lang="en-US" sz="2800" dirty="0"/>
              <a:t> yang </a:t>
            </a:r>
            <a:r>
              <a:rPr lang="en-US" sz="2800" dirty="0" err="1"/>
              <a:t>terlibat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pembayaran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kelengkapan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beserta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pendukung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dana.</a:t>
            </a:r>
            <a:endParaRPr lang="en-GB" sz="2800" dirty="0"/>
          </a:p>
          <a:p>
            <a:pPr marL="228600" lvl="6"/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pedoman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proses </a:t>
            </a:r>
            <a:r>
              <a:rPr lang="en-US" sz="2800" dirty="0" err="1"/>
              <a:t>pengajuan</a:t>
            </a:r>
            <a:r>
              <a:rPr lang="en-US" sz="2800" dirty="0"/>
              <a:t>, </a:t>
            </a:r>
            <a:r>
              <a:rPr lang="en-US" sz="2800" dirty="0" err="1"/>
              <a:t>verifikasi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memadai</a:t>
            </a:r>
            <a:r>
              <a:rPr lang="en-US" sz="2800" dirty="0"/>
              <a:t>.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Title 1"/>
          <p:cNvSpPr txBox="1"/>
          <p:nvPr/>
        </p:nvSpPr>
        <p:spPr>
          <a:xfrm>
            <a:off x="621804" y="762000"/>
            <a:ext cx="10197010" cy="1066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dirty="0" smtClean="0"/>
              <a:t>TUJUAN</a:t>
            </a:r>
            <a:endParaRPr lang="en-GB" dirty="0"/>
          </a:p>
        </p:txBody>
      </p:sp>
      <p:pic>
        <p:nvPicPr>
          <p:cNvPr id="5" name="Picture 2" descr="Arti Logo UNS - Universitas Sebelas Mar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1727"/>
            <a:ext cx="981843" cy="9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Kampus Merdeka - Institut Teknologi Sepuluh Nop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948" y="548680"/>
            <a:ext cx="1197869" cy="6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TUJUAN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804" y="1905000"/>
            <a:ext cx="10044610" cy="36974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KELENGKAPAN </a:t>
            </a:r>
            <a:r>
              <a:rPr lang="en-US" b="1" dirty="0"/>
              <a:t>DOKUMEN PENGAJUAN DAN PERTANGGUNGJAWABAN DANA </a:t>
            </a:r>
            <a:r>
              <a:rPr lang="en-US" b="1" dirty="0" smtClean="0"/>
              <a:t>UKPA</a:t>
            </a:r>
            <a:endParaRPr lang="en-US" b="1" dirty="0" smtClean="0"/>
          </a:p>
          <a:p>
            <a:pPr lvl="0"/>
            <a:r>
              <a:rPr lang="en-US" b="1" dirty="0"/>
              <a:t>KELENGKAPAN DOKUMEN SURAT PERTANGGUNGJAWABAN KEGIATAN</a:t>
            </a:r>
            <a:endParaRPr lang="en-GB" dirty="0"/>
          </a:p>
          <a:p>
            <a:pPr lvl="0"/>
            <a:r>
              <a:rPr lang="en-US" b="1" dirty="0"/>
              <a:t>KELENGKAPAN DOKUMEN PENGADAAN BARANG DAN JASA</a:t>
            </a:r>
            <a:endParaRPr lang="en-GB" dirty="0"/>
          </a:p>
          <a:p>
            <a:pPr lvl="0"/>
            <a:r>
              <a:rPr lang="en-US" b="1" dirty="0"/>
              <a:t>KETENTUAN PERPAJAKAN PTNBH </a:t>
            </a:r>
            <a:r>
              <a:rPr lang="en-US" b="1" dirty="0" smtClean="0"/>
              <a:t>UNS</a:t>
            </a:r>
            <a:endParaRPr lang="en-GB" dirty="0"/>
          </a:p>
        </p:txBody>
      </p:sp>
      <p:sp>
        <p:nvSpPr>
          <p:cNvPr id="4" name="Title 1"/>
          <p:cNvSpPr txBox="1"/>
          <p:nvPr/>
        </p:nvSpPr>
        <p:spPr>
          <a:xfrm>
            <a:off x="545604" y="723900"/>
            <a:ext cx="10197010" cy="10668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dirty="0" err="1" smtClean="0"/>
              <a:t>Mengatur</a:t>
            </a:r>
            <a:r>
              <a:rPr lang="en-GB" sz="4800" dirty="0" smtClean="0"/>
              <a:t>……</a:t>
            </a:r>
            <a:endParaRPr lang="en-GB" dirty="0"/>
          </a:p>
        </p:txBody>
      </p:sp>
      <p:pic>
        <p:nvPicPr>
          <p:cNvPr id="5" name="Picture 2" descr="Arti Logo UNS - Universitas Sebelas Mar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31727"/>
            <a:ext cx="981843" cy="9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Kampus Merdeka - Institut Teknologi Sepuluh Nopemb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948" y="548680"/>
            <a:ext cx="1197869" cy="63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565" y="2115185"/>
            <a:ext cx="11258550" cy="1995170"/>
          </a:xfrm>
        </p:spPr>
        <p:txBody>
          <a:bodyPr>
            <a:noAutofit/>
          </a:bodyPr>
          <a:p>
            <a:pPr algn="ctr"/>
            <a:r>
              <a:rPr lang="en-US" sz="4500"/>
              <a:t>PEDOMAN PERTANGGUNGJAWABAN</a:t>
            </a:r>
            <a:br>
              <a:rPr lang="en-US" sz="4500"/>
            </a:br>
            <a:br>
              <a:rPr lang="en-US" sz="4500"/>
            </a:br>
            <a:r>
              <a:rPr lang="en-US" sz="4500"/>
              <a:t>DANA PENELITIAN</a:t>
            </a:r>
            <a:endParaRPr lang="en-US" sz="4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4" name="Picture 3" descr="WhatsApp Image 2023-06-12 at 06.00.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391795"/>
            <a:ext cx="12158345" cy="6466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5" name="Picture 4" descr="WhatsApp Image 2023-06-12 at 06.07.3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875" y="425450"/>
            <a:ext cx="12195810" cy="6432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801" y="2132965"/>
            <a:ext cx="9143538" cy="1066800"/>
          </a:xfrm>
        </p:spPr>
        <p:txBody>
          <a:bodyPr/>
          <a:p>
            <a:pPr algn="ctr"/>
            <a:r>
              <a:rPr lang="en-US" sz="4400"/>
              <a:t>PENGADAAN BARANG DAN JASA</a:t>
            </a:r>
            <a:endParaRPr lang="en-US" sz="4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planning overview presentation</Template>
  <TotalTime>0</TotalTime>
  <Words>3267</Words>
  <Application>WPS Spreadsheets</Application>
  <PresentationFormat>Custom</PresentationFormat>
  <Paragraphs>194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SimSun</vt:lpstr>
      <vt:lpstr>Wingdings</vt:lpstr>
      <vt:lpstr>Arial Rounded MT Bold</vt:lpstr>
      <vt:lpstr>Arial Black</vt:lpstr>
      <vt:lpstr>Calibri</vt:lpstr>
      <vt:lpstr>Helvetica Neue</vt:lpstr>
      <vt:lpstr>Freestyle Script</vt:lpstr>
      <vt:lpstr>苹方-简</vt:lpstr>
      <vt:lpstr>Microsoft YaHei</vt:lpstr>
      <vt:lpstr>汉仪旗黑</vt:lpstr>
      <vt:lpstr>Arial Unicode MS</vt:lpstr>
      <vt:lpstr>Project planning overview presentation</vt:lpstr>
      <vt:lpstr>   PERTANGGUNGJAWABAN DANA PENELITIAN       UNIVERSITAS SEBELAS MARET</vt:lpstr>
      <vt:lpstr>DANA UNS</vt:lpstr>
      <vt:lpstr>Peraturan Rektor Nomor 44 Tahun 2022 Tentang PEDOMAN PERTANGGUNGJAWABAN PENGELOLAAN DANA </vt:lpstr>
      <vt:lpstr>TUJUAN</vt:lpstr>
      <vt:lpstr>TUJUAN</vt:lpstr>
      <vt:lpstr>PEDOMAN PERTANGGUNGJAWABAN  DANA PENELITIAN</vt:lpstr>
      <vt:lpstr>PowerPoint 演示文稿</vt:lpstr>
      <vt:lpstr>PowerPoint 演示文稿</vt:lpstr>
      <vt:lpstr>PENGADAAN BARANG DAN JASA</vt:lpstr>
      <vt:lpstr>PowerPoint 演示文稿</vt:lpstr>
      <vt:lpstr>Pajak-Pajak</vt:lpstr>
      <vt:lpstr>Poin-Poin Pertanggungjawaban Dana Penelitian </vt:lpstr>
      <vt:lpstr>Poin-Poin Pertanggungjawaban Dana Penelitian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 PTNBH</dc:title>
  <dc:creator>USER ACCOUNT</dc:creator>
  <cp:lastModifiedBy>hermawanrudhianto</cp:lastModifiedBy>
  <cp:revision>98</cp:revision>
  <dcterms:created xsi:type="dcterms:W3CDTF">2023-06-12T01:42:15Z</dcterms:created>
  <dcterms:modified xsi:type="dcterms:W3CDTF">2023-06-12T01:42:15Z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1033-5.0.0.7908</vt:lpwstr>
  </property>
</Properties>
</file>